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" Type="http://schemas.openxmlformats.org/officeDocument/2006/relationships/slide" Target="slides/slide1.xml"/><Relationship Id="rId12" Type="http://schemas.openxmlformats.org/officeDocument/2006/relationships/viewProps" Target="viewProps.xml"/><Relationship Id="rId11" Type="http://schemas.openxmlformats.org/officeDocument/2006/relationships/tableStyles" Target="tableStyle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8288000" cy="7837931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952751" y="2752191"/>
            <a:ext cx="7611744" cy="2328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02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tabLst/>
            </a:pPr>
            <a:r>
              <a:rPr sz="9600" kern="0" spc="-17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NEXGO</a:t>
            </a:r>
            <a:r>
              <a:rPr sz="9600" kern="0" spc="75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600" kern="0" spc="-17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K206</a:t>
            </a:r>
            <a:endParaRPr sz="9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spcBef>
                <a:spcPts val="4"/>
              </a:spcBef>
              <a:tabLst/>
            </a:pP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Version</a:t>
            </a:r>
            <a:r>
              <a:rPr sz="1800" kern="0" spc="2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1800" kern="0" spc="16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Issued</a:t>
            </a:r>
            <a:r>
              <a:rPr sz="1800" kern="0" spc="1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May 2024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952027" y="8535019"/>
            <a:ext cx="10904855" cy="1376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7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180" algn="l" rtl="0" eaLnBrk="0">
              <a:lnSpc>
                <a:spcPct val="81000"/>
              </a:lnSpc>
              <a:tabLst/>
            </a:pPr>
            <a:r>
              <a:rPr sz="3200" kern="0" spc="-20" dirty="0">
                <a:solidFill>
                  <a:srgbClr val="0062B1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NEXGOGLOBAL.COM</a:t>
            </a:r>
            <a:endParaRPr sz="3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923"/>
              </a:lnSpc>
              <a:spcBef>
                <a:spcPts val="220"/>
              </a:spcBef>
              <a:tabLst/>
            </a:pPr>
            <a:r>
              <a:rPr sz="15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© 2024</a:t>
            </a:r>
            <a:r>
              <a:rPr sz="1500" kern="0" spc="1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NEXGO</a:t>
            </a:r>
            <a:r>
              <a:rPr sz="1500" kern="0" spc="14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| The</a:t>
            </a:r>
            <a:r>
              <a:rPr sz="1500" kern="0" spc="10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information contai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ned in this document is subject to</a:t>
            </a:r>
            <a:r>
              <a:rPr sz="1500" kern="0" spc="4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change without</a:t>
            </a:r>
            <a:r>
              <a:rPr sz="1500" kern="0" spc="10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notice.</a:t>
            </a:r>
            <a:r>
              <a:rPr sz="1500" kern="0" spc="-10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</a:t>
            </a:r>
            <a:r>
              <a:rPr sz="1500" kern="0" spc="10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pictures</a:t>
            </a:r>
            <a:r>
              <a:rPr sz="1500" kern="0" spc="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shown</a:t>
            </a:r>
            <a:r>
              <a:rPr sz="1500" kern="0" spc="6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1500" kern="0" spc="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endParaRPr sz="1500" dirty="0">
              <a:latin typeface="Arial"/>
              <a:ea typeface="Arial"/>
              <a:cs typeface="Arial"/>
            </a:endParaRPr>
          </a:p>
          <a:p>
            <a:pPr marL="15875" indent="8890" algn="l" rtl="0" eaLnBrk="0">
              <a:lnSpc>
                <a:spcPct val="105000"/>
              </a:lnSpc>
              <a:spcBef>
                <a:spcPts val="6"/>
              </a:spcBef>
              <a:tabLst/>
            </a:pP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illustration purpose only, actual product and software</a:t>
            </a:r>
            <a:r>
              <a:rPr sz="1500" kern="0" spc="14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may vary.</a:t>
            </a:r>
            <a:r>
              <a:rPr sz="1500" kern="0" spc="13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NEXGO</a:t>
            </a:r>
            <a:r>
              <a:rPr sz="1500" kern="0" spc="6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kern="0" spc="10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NEXGO</a:t>
            </a:r>
            <a:r>
              <a:rPr sz="1500" kern="0" spc="1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logo</a:t>
            </a:r>
            <a:r>
              <a:rPr sz="1500" kern="0" spc="6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1500" kern="0" spc="4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either trademarks</a:t>
            </a:r>
            <a:r>
              <a:rPr sz="1500" kern="0" spc="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1500" kern="0" spc="7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registered</a:t>
            </a:r>
            <a:r>
              <a:rPr sz="15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trademarks of NEXGO</a:t>
            </a:r>
            <a:r>
              <a:rPr sz="1500" kern="0" spc="9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the China and/or other countries.</a:t>
            </a:r>
            <a:r>
              <a:rPr sz="1500" kern="0" spc="-1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 other tra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demarks or</a:t>
            </a:r>
            <a:r>
              <a:rPr sz="1500" kern="0" spc="7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brand</a:t>
            </a:r>
            <a:r>
              <a:rPr sz="1500" kern="0" spc="9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names</a:t>
            </a:r>
            <a:r>
              <a:rPr sz="1500" kern="0" spc="5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 the</a:t>
            </a:r>
            <a:r>
              <a:rPr sz="1500" kern="0" spc="10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properties of their</a:t>
            </a:r>
            <a:endParaRPr sz="1500" dirty="0">
              <a:latin typeface="Arial"/>
              <a:ea typeface="Arial"/>
              <a:cs typeface="Arial"/>
            </a:endParaRPr>
          </a:p>
          <a:p>
            <a:pPr marL="24765" algn="l" rtl="0" eaLnBrk="0">
              <a:lnSpc>
                <a:spcPct val="80000"/>
              </a:lnSpc>
              <a:spcBef>
                <a:spcPts val="170"/>
              </a:spcBef>
              <a:tabLst/>
            </a:pPr>
            <a:r>
              <a:rPr sz="15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respectiv</a:t>
            </a:r>
            <a:r>
              <a:rPr sz="15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e holders.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868657" y="8531352"/>
            <a:ext cx="4975860" cy="1417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1565634" cy="10287000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12459869" y="2177869"/>
            <a:ext cx="4550410" cy="2682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19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5410" algn="l" rtl="0" eaLnBrk="0">
              <a:lnSpc>
                <a:spcPct val="80000"/>
              </a:lnSpc>
              <a:tabLst/>
            </a:pPr>
            <a:r>
              <a:rPr sz="12000" b="1" kern="0" spc="44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K206</a:t>
            </a:r>
            <a:endParaRPr sz="12000" dirty="0">
              <a:latin typeface="Trebuchet MS"/>
              <a:ea typeface="Trebuchet MS"/>
              <a:cs typeface="Trebuchet MS"/>
            </a:endParaRPr>
          </a:p>
          <a:p>
            <a:pPr marL="12700" indent="10795" algn="l" rtl="0" eaLnBrk="0">
              <a:lnSpc>
                <a:spcPct val="99000"/>
              </a:lnSpc>
              <a:spcBef>
                <a:spcPts val="869"/>
              </a:spcBef>
              <a:tabLst/>
            </a:pPr>
            <a:r>
              <a:rPr sz="3600" b="1" kern="0" spc="16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Most</a:t>
            </a:r>
            <a:r>
              <a:rPr sz="3600" kern="0" spc="16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3600" b="1" kern="0" spc="16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Recommended</a:t>
            </a:r>
            <a:r>
              <a:rPr sz="3600" kern="0" spc="1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3600" b="1" kern="0" spc="5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Cost-Effectiv</a:t>
            </a:r>
            <a:r>
              <a:rPr sz="3600" b="1" kern="0" spc="4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e</a:t>
            </a:r>
            <a:r>
              <a:rPr sz="3600" kern="0" spc="4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3600" kern="0" spc="40" dirty="0">
                <a:solidFill>
                  <a:srgbClr val="0062B1">
                    <a:alpha val="100000"/>
                  </a:srgbClr>
                </a:solidFill>
                <a:latin typeface="Arial"/>
                <a:ea typeface="Arial"/>
                <a:cs typeface="Arial"/>
              </a:rPr>
              <a:t>mPOS</a:t>
            </a:r>
            <a:endParaRPr sz="3600" dirty="0">
              <a:latin typeface="Arial"/>
              <a:ea typeface="Arial"/>
              <a:cs typeface="Arial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838932" y="9589008"/>
            <a:ext cx="1679446" cy="3581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8287998" cy="10286999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2084777" y="3089754"/>
            <a:ext cx="13802995" cy="1520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95885" algn="l" rtl="0" eaLnBrk="0">
              <a:lnSpc>
                <a:spcPts val="4105"/>
              </a:lnSpc>
              <a:tabLst/>
            </a:pP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K206</a:t>
            </a:r>
            <a:r>
              <a:rPr sz="3200" kern="0" spc="19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the</a:t>
            </a:r>
            <a:r>
              <a:rPr sz="3200" kern="0" spc="2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most recommended high cost-effe</a:t>
            </a:r>
            <a:r>
              <a:rPr sz="32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ctive mPOS</a:t>
            </a:r>
            <a:r>
              <a:rPr sz="3200" kern="0" spc="1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3200" kern="0" spc="1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NEXGO,</a:t>
            </a:r>
            <a:r>
              <a:rPr sz="3200" kern="0" spc="2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3200" kern="0" spc="2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has</a:t>
            </a:r>
            <a:endParaRPr sz="3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105"/>
              </a:lnSpc>
              <a:tabLst/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passed the lat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est industry certifications including</a:t>
            </a:r>
            <a:r>
              <a:rPr sz="3200" kern="0" spc="2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PCI</a:t>
            </a:r>
            <a:r>
              <a:rPr sz="3200" kern="0" spc="1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6.x.</a:t>
            </a:r>
            <a:r>
              <a:rPr sz="3200" kern="0" spc="1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Only weighs</a:t>
            </a:r>
            <a:r>
              <a:rPr sz="3200" kern="0" spc="3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109</a:t>
            </a:r>
            <a:r>
              <a:rPr sz="3200" kern="0" spc="8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g,</a:t>
            </a:r>
            <a:endParaRPr sz="3200" dirty="0">
              <a:latin typeface="Arial"/>
              <a:ea typeface="Arial"/>
              <a:cs typeface="Arial"/>
            </a:endParaRPr>
          </a:p>
          <a:p>
            <a:pPr marL="995045" algn="l" rtl="0" eaLnBrk="0">
              <a:lnSpc>
                <a:spcPct val="80000"/>
              </a:lnSpc>
              <a:spcBef>
                <a:spcPts val="490"/>
              </a:spcBef>
              <a:tabLst/>
            </a:pP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K206</a:t>
            </a:r>
            <a:r>
              <a:rPr sz="3200" kern="0" spc="2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3200" kern="0" spc="2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much smaller than your palm,</a:t>
            </a:r>
            <a:r>
              <a:rPr sz="3200" kern="0" spc="2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users can take it</a:t>
            </a:r>
            <a:r>
              <a:rPr sz="3200" kern="0" spc="1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anywhere.</a:t>
            </a:r>
            <a:endParaRPr sz="3200" dirty="0">
              <a:latin typeface="Arial"/>
              <a:ea typeface="Arial"/>
              <a:cs typeface="Arial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1917164" y="5634212"/>
            <a:ext cx="5114925" cy="12833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76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6000" b="1" kern="0" spc="12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Cost-Effectiv</a:t>
            </a:r>
            <a:r>
              <a:rPr sz="6000" b="1" kern="0" spc="11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e</a:t>
            </a:r>
            <a:endParaRPr sz="6000" dirty="0">
              <a:latin typeface="Trebuchet MS"/>
              <a:ea typeface="Trebuchet MS"/>
              <a:cs typeface="Trebuchet MS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14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923289" algn="l" rtl="0" eaLnBrk="0">
              <a:lnSpc>
                <a:spcPct val="82000"/>
              </a:lnSpc>
              <a:tabLst/>
            </a:pPr>
            <a:r>
              <a:rPr sz="27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Most</a:t>
            </a:r>
            <a:r>
              <a:rPr sz="2700" kern="0" spc="27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Recommended</a:t>
            </a:r>
            <a:endParaRPr sz="2700" dirty="0">
              <a:latin typeface="Arial"/>
              <a:ea typeface="Arial"/>
              <a:cs typeface="Arial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8011747" y="5634212"/>
            <a:ext cx="4470400" cy="12833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76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16000" algn="l" rtl="0" eaLnBrk="0">
              <a:lnSpc>
                <a:spcPct val="81000"/>
              </a:lnSpc>
              <a:tabLst/>
            </a:pPr>
            <a:r>
              <a:rPr sz="6000" b="1" kern="0" spc="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PCI</a:t>
            </a:r>
            <a:r>
              <a:rPr sz="6000" kern="0" spc="15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6000" b="1" kern="0" spc="15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6.x</a:t>
            </a:r>
            <a:endParaRPr sz="6000" dirty="0">
              <a:latin typeface="Trebuchet MS"/>
              <a:ea typeface="Trebuchet MS"/>
              <a:cs typeface="Trebuchet MS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2700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2700" kern="0" spc="2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Latest Secure Standa</a:t>
            </a:r>
            <a:r>
              <a:rPr sz="27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rd</a:t>
            </a:r>
            <a:endParaRPr sz="2700" dirty="0">
              <a:latin typeface="Arial"/>
              <a:ea typeface="Arial"/>
              <a:cs typeface="Arial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14049896" y="5634212"/>
            <a:ext cx="2287270" cy="12833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26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1115" algn="l" rtl="0" eaLnBrk="0">
              <a:lnSpc>
                <a:spcPct val="81000"/>
              </a:lnSpc>
              <a:tabLst/>
            </a:pPr>
            <a:r>
              <a:rPr sz="6000" b="1" kern="0" spc="56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mPOS</a:t>
            </a:r>
            <a:endParaRPr sz="6000" dirty="0">
              <a:latin typeface="Trebuchet MS"/>
              <a:ea typeface="Trebuchet MS"/>
              <a:cs typeface="Trebuchet MS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1"/>
              </a:spcBef>
              <a:tabLst/>
            </a:pPr>
            <a:r>
              <a:rPr sz="27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Your</a:t>
            </a:r>
            <a:r>
              <a:rPr sz="2700" kern="0" spc="2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Pocket</a:t>
            </a:r>
            <a:endParaRPr sz="27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/>
          <p:nvPr/>
        </p:nvSpPr>
        <p:spPr>
          <a:xfrm>
            <a:off x="1740411" y="1377738"/>
            <a:ext cx="7969885" cy="2367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16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0485" algn="l" rtl="0" eaLnBrk="0">
              <a:lnSpc>
                <a:spcPct val="81000"/>
              </a:lnSpc>
              <a:tabLst/>
            </a:pPr>
            <a:r>
              <a:rPr sz="7200" b="1" kern="0" spc="11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Multifunc</a:t>
            </a:r>
            <a:r>
              <a:rPr sz="7200" b="1" kern="0" spc="10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tional</a:t>
            </a:r>
            <a:endParaRPr sz="7200" dirty="0">
              <a:latin typeface="Trebuchet MS"/>
              <a:ea typeface="Trebuchet MS"/>
              <a:cs typeface="Trebuchet MS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4605" indent="-1905" algn="l" rtl="0" eaLnBrk="0">
              <a:lnSpc>
                <a:spcPct val="95000"/>
              </a:lnSpc>
              <a:spcBef>
                <a:spcPts val="723"/>
              </a:spcBef>
              <a:tabLst/>
            </a:pP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Through</a:t>
            </a:r>
            <a:r>
              <a:rPr sz="2400" kern="0" spc="18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Bluetooth connection to the mobile app,</a:t>
            </a:r>
            <a:r>
              <a:rPr sz="2400" kern="0" spc="19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K206</a:t>
            </a:r>
            <a:r>
              <a:rPr sz="2400" kern="0" spc="1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24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support the payments of magnetic</a:t>
            </a:r>
            <a:r>
              <a:rPr sz="2400" kern="0" spc="9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strip</a:t>
            </a:r>
            <a:r>
              <a:rPr sz="2400" kern="0" spc="8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cards,</a:t>
            </a:r>
            <a:r>
              <a:rPr sz="2400" kern="0" spc="23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IC card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s,</a:t>
            </a:r>
            <a:endParaRPr sz="24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ct val="81000"/>
              </a:lnSpc>
              <a:spcBef>
                <a:spcPts val="270"/>
              </a:spcBef>
              <a:tabLst/>
            </a:pP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contactless/NFC</a:t>
            </a:r>
            <a:r>
              <a:rPr sz="2400" kern="0" spc="26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24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1753997" y="4965065"/>
          <a:ext cx="4835525" cy="3139440"/>
        </p:xfrm>
        <a:graphic>
          <a:graphicData uri="http://schemas.openxmlformats.org/drawingml/2006/table">
            <a:tbl>
              <a:tblPr/>
              <a:tblGrid>
                <a:gridCol w="4835525"/>
              </a:tblGrid>
              <a:tr h="3133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30"/>
          <p:cNvGraphicFramePr>
            <a:graphicFrameLocks noGrp="1"/>
          </p:cNvGraphicFramePr>
          <p:nvPr/>
        </p:nvGraphicFramePr>
        <p:xfrm>
          <a:off x="6876161" y="4965065"/>
          <a:ext cx="4835525" cy="3139440"/>
        </p:xfrm>
        <a:graphic>
          <a:graphicData uri="http://schemas.openxmlformats.org/drawingml/2006/table">
            <a:tbl>
              <a:tblPr/>
              <a:tblGrid>
                <a:gridCol w="4835525"/>
              </a:tblGrid>
              <a:tr h="3133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11998325" y="4965065"/>
          <a:ext cx="4756150" cy="3139440"/>
        </p:xfrm>
        <a:graphic>
          <a:graphicData uri="http://schemas.openxmlformats.org/drawingml/2006/table">
            <a:tbl>
              <a:tblPr/>
              <a:tblGrid>
                <a:gridCol w="4756150"/>
              </a:tblGrid>
              <a:tr h="3133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341352" y="5158740"/>
            <a:ext cx="4413504" cy="294131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52823" y="5171424"/>
            <a:ext cx="3436952" cy="293015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284834" y="5171424"/>
            <a:ext cx="3427103" cy="2930158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3321202" y="8411648"/>
            <a:ext cx="11507470" cy="246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2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8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contactless/</a:t>
            </a:r>
            <a:r>
              <a:rPr sz="18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NFC                                                   Magnetic</a:t>
            </a:r>
            <a:r>
              <a:rPr sz="1800" kern="0" spc="9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Strip</a:t>
            </a:r>
            <a:r>
              <a:rPr sz="1800" kern="0" spc="9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Cards                                                          IC Cards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141703" y="2532627"/>
            <a:ext cx="925588" cy="925588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090642" y="2532627"/>
            <a:ext cx="925588" cy="925588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2626697" y="2532627"/>
            <a:ext cx="924352" cy="925588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838932" y="9589008"/>
            <a:ext cx="1679446" cy="358139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12858910" y="3585664"/>
            <a:ext cx="1910079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34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800" kern="0" spc="-3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USB</a:t>
            </a:r>
            <a:r>
              <a:rPr sz="1800" kern="0" spc="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</a:t>
            </a:r>
            <a:r>
              <a:rPr sz="18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800" kern="0" spc="-3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App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11127855" y="3588408"/>
            <a:ext cx="972820" cy="243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36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18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Bluetooth</a:t>
            </a:r>
            <a:endParaRPr sz="1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8287998" cy="10286998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8627035" y="2096082"/>
            <a:ext cx="7778750" cy="3344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28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3660" algn="l" rtl="0" eaLnBrk="0">
              <a:lnSpc>
                <a:spcPct val="80000"/>
              </a:lnSpc>
              <a:tabLst/>
            </a:pPr>
            <a:r>
              <a:rPr sz="7200" b="1" kern="0" spc="25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PCI</a:t>
            </a:r>
            <a:r>
              <a:rPr sz="7200" kern="0" spc="25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7200" b="1" kern="0" spc="25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6.x</a:t>
            </a:r>
            <a:r>
              <a:rPr sz="7200" kern="0" spc="-46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7200" b="1" kern="0" spc="25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Approve</a:t>
            </a:r>
            <a:r>
              <a:rPr sz="7200" b="1" kern="0" spc="24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d</a:t>
            </a:r>
            <a:endParaRPr sz="7200" dirty="0">
              <a:latin typeface="Trebuchet MS"/>
              <a:ea typeface="Trebuchet MS"/>
              <a:cs typeface="Trebuchet MS"/>
            </a:endParaRPr>
          </a:p>
          <a:p>
            <a:pPr algn="l" rtl="0" eaLnBrk="0">
              <a:lnSpc>
                <a:spcPct val="16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16510" algn="l" rtl="0" eaLnBrk="0">
              <a:lnSpc>
                <a:spcPct val="103000"/>
              </a:lnSpc>
              <a:spcBef>
                <a:spcPts val="730"/>
              </a:spcBef>
              <a:tabLst/>
            </a:pP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K206</a:t>
            </a:r>
            <a:r>
              <a:rPr sz="2400" kern="0" spc="17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has</a:t>
            </a:r>
            <a:r>
              <a:rPr sz="2400" kern="0" spc="17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passed the ce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rtification of PCI 6.x,</a:t>
            </a:r>
            <a:r>
              <a:rPr sz="2400" kern="0" spc="1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2400" kern="0" spc="16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represents</a:t>
            </a:r>
            <a:r>
              <a:rPr sz="24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latest</a:t>
            </a:r>
            <a:r>
              <a:rPr sz="2400" kern="0" spc="2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payment card industry</a:t>
            </a:r>
            <a:r>
              <a:rPr sz="2400" kern="0" spc="16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(PCI) security</a:t>
            </a:r>
            <a:r>
              <a:rPr sz="2400" kern="0" spc="7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standards.</a:t>
            </a:r>
            <a:endParaRPr sz="2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16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370" algn="l" rtl="0" eaLnBrk="0">
              <a:lnSpc>
                <a:spcPct val="81000"/>
              </a:lnSpc>
              <a:tabLst/>
            </a:pPr>
            <a:r>
              <a:rPr sz="3600" b="1" kern="0" spc="7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More</a:t>
            </a:r>
            <a:r>
              <a:rPr sz="3600" kern="0" spc="7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3600" b="1" kern="0" spc="7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Certificati</a:t>
            </a:r>
            <a:r>
              <a:rPr sz="3600" b="1" kern="0" spc="60" dirty="0">
                <a:solidFill>
                  <a:srgbClr val="FFFFFF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ons</a:t>
            </a:r>
            <a:endParaRPr sz="3600" dirty="0">
              <a:latin typeface="Trebuchet MS"/>
              <a:ea typeface="Trebuchet MS"/>
              <a:cs typeface="Trebuchet MS"/>
            </a:endParaRPr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676132" y="5692140"/>
            <a:ext cx="7414258" cy="420623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838932" y="9587484"/>
            <a:ext cx="1679446" cy="3611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564368" y="0"/>
            <a:ext cx="7723618" cy="10286999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1133259" y="1582729"/>
            <a:ext cx="8590915" cy="4595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851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5405" algn="l" rtl="0" eaLnBrk="0">
              <a:lnSpc>
                <a:spcPct val="81000"/>
              </a:lnSpc>
              <a:tabLst/>
            </a:pPr>
            <a:r>
              <a:rPr sz="7200" b="1" kern="0" spc="36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mPOS</a:t>
            </a:r>
            <a:r>
              <a:rPr sz="7200" kern="0" spc="36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7200" b="1" kern="0" spc="36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in</a:t>
            </a:r>
            <a:r>
              <a:rPr sz="7200" kern="0" spc="-25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7200" b="1" kern="0" spc="36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Your</a:t>
            </a:r>
            <a:endParaRPr sz="7200" dirty="0">
              <a:latin typeface="Trebuchet MS"/>
              <a:ea typeface="Trebuchet MS"/>
              <a:cs typeface="Trebuchet MS"/>
            </a:endParaRPr>
          </a:p>
          <a:p>
            <a:pPr marL="75565" algn="l" rtl="0" eaLnBrk="0">
              <a:lnSpc>
                <a:spcPct val="80000"/>
              </a:lnSpc>
              <a:spcBef>
                <a:spcPts val="1739"/>
              </a:spcBef>
              <a:tabLst/>
            </a:pPr>
            <a:r>
              <a:rPr sz="7200" b="1" kern="0" spc="170" dirty="0">
                <a:solidFill>
                  <a:srgbClr val="0062B1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Pocket</a:t>
            </a:r>
            <a:endParaRPr sz="7200" dirty="0">
              <a:latin typeface="Trebuchet MS"/>
              <a:ea typeface="Trebuchet MS"/>
              <a:cs typeface="Trebuchet MS"/>
            </a:endParaRPr>
          </a:p>
          <a:p>
            <a:pPr algn="l" rtl="0" eaLnBrk="0">
              <a:lnSpc>
                <a:spcPct val="15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7940" indent="-12065" algn="l" rtl="0" eaLnBrk="0">
              <a:lnSpc>
                <a:spcPct val="108000"/>
              </a:lnSpc>
              <a:spcBef>
                <a:spcPts val="730"/>
              </a:spcBef>
              <a:tabLst/>
            </a:pP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compact design of K206 can fully</a:t>
            </a:r>
            <a:r>
              <a:rPr sz="2400" kern="0" spc="24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meet</a:t>
            </a:r>
            <a:r>
              <a:rPr sz="2400" kern="0" spc="5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2400" kern="0" spc="15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requirements</a:t>
            </a:r>
            <a:r>
              <a:rPr sz="2400" kern="0" spc="9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2400" kern="0" spc="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users for portability with the size</a:t>
            </a:r>
            <a:r>
              <a:rPr sz="2400" kern="0" spc="14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2400" kern="0" spc="18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119 x</a:t>
            </a:r>
            <a:r>
              <a:rPr sz="2400" kern="0" spc="8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65 x</a:t>
            </a:r>
            <a:r>
              <a:rPr sz="2400" kern="0" spc="7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21</a:t>
            </a:r>
            <a:r>
              <a:rPr sz="2400" kern="0" spc="16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mm.</a:t>
            </a:r>
            <a:endParaRPr sz="2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0640" algn="l" rtl="0" eaLnBrk="0">
              <a:lnSpc>
                <a:spcPct val="76000"/>
              </a:lnSpc>
              <a:spcBef>
                <a:spcPts val="965"/>
              </a:spcBef>
              <a:tabLst/>
            </a:pPr>
            <a:r>
              <a:rPr sz="3200" b="1" kern="0" spc="40" dirty="0">
                <a:solidFill>
                  <a:srgbClr val="BF9D5A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109</a:t>
            </a:r>
            <a:r>
              <a:rPr sz="3200" kern="0" spc="40" dirty="0">
                <a:solidFill>
                  <a:srgbClr val="BF9D5A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3200" b="1" kern="0" spc="40" dirty="0">
                <a:solidFill>
                  <a:srgbClr val="BF9D5A">
                    <a:alpha val="100000"/>
                  </a:srgbClr>
                </a:solidFill>
                <a:latin typeface="Trebuchet MS"/>
                <a:ea typeface="Trebuchet MS"/>
                <a:cs typeface="Trebuchet MS"/>
              </a:rPr>
              <a:t>g</a:t>
            </a:r>
            <a:endParaRPr sz="3200" dirty="0">
              <a:latin typeface="Trebuchet MS"/>
              <a:ea typeface="Trebuchet MS"/>
              <a:cs typeface="Trebuchet MS"/>
            </a:endParaRPr>
          </a:p>
          <a:p>
            <a:pPr marL="12700" algn="l" rtl="0" eaLnBrk="0">
              <a:lnSpc>
                <a:spcPts val="3229"/>
              </a:lnSpc>
              <a:tabLst/>
            </a:pP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Weight</a:t>
            </a:r>
            <a:r>
              <a:rPr sz="2400" kern="0" spc="15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(Battery</a:t>
            </a:r>
            <a:r>
              <a:rPr sz="2400" kern="0" spc="2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Inclu</a:t>
            </a:r>
            <a:r>
              <a:rPr sz="2400" kern="0" spc="-30" dirty="0">
                <a:solidFill>
                  <a:srgbClr val="55565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ded)</a:t>
            </a:r>
            <a:endParaRPr sz="2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6"/>
          <p:cNvGraphicFramePr>
            <a:graphicFrameLocks noGrp="1"/>
          </p:cNvGraphicFramePr>
          <p:nvPr/>
        </p:nvGraphicFramePr>
        <p:xfrm>
          <a:off x="1243737" y="2178430"/>
          <a:ext cx="16077564" cy="6657340"/>
        </p:xfrm>
        <a:graphic>
          <a:graphicData uri="http://schemas.openxmlformats.org/drawingml/2006/table">
            <a:tbl>
              <a:tblPr/>
              <a:tblGrid>
                <a:gridCol w="4020820"/>
                <a:gridCol w="4048759"/>
                <a:gridCol w="3986530"/>
                <a:gridCol w="4021455"/>
              </a:tblGrid>
              <a:tr h="162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800" b="1" kern="0" spc="-3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OS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13029" algn="l" rtl="0" eaLnBrk="0">
                        <a:lnSpc>
                          <a:spcPct val="78000"/>
                        </a:lnSpc>
                        <a:spcBef>
                          <a:spcPts val="475"/>
                        </a:spcBef>
                        <a:tabLst/>
                      </a:pP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NEXGO</a:t>
                      </a:r>
                      <a:r>
                        <a:rPr sz="1800" kern="0" spc="1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OS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800" b="1" kern="0" spc="-1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Audio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9220" algn="l" rtl="0" eaLnBrk="0">
                        <a:lnSpc>
                          <a:spcPct val="77000"/>
                        </a:lnSpc>
                        <a:spcBef>
                          <a:spcPts val="497"/>
                        </a:spcBef>
                        <a:tabLst/>
                      </a:pP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1 x</a:t>
                      </a:r>
                      <a:r>
                        <a:rPr sz="1800" kern="0" spc="20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Buzzer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90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1800" b="1" kern="0" spc="-1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Adaptor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10490" algn="l" rtl="0" eaLnBrk="0">
                        <a:lnSpc>
                          <a:spcPct val="80000"/>
                        </a:lnSpc>
                        <a:spcBef>
                          <a:spcPts val="432"/>
                        </a:spcBef>
                        <a:tabLst/>
                      </a:pP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DC</a:t>
                      </a:r>
                      <a:r>
                        <a:rPr sz="1800" kern="0" spc="10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5V/1A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5" algn="l" rtl="0" eaLnBrk="0">
                        <a:lnSpc>
                          <a:spcPct val="7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b="1" kern="0" spc="-2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Processor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3504" algn="l" rtl="0" eaLnBrk="0">
                        <a:lnSpc>
                          <a:spcPct val="78000"/>
                        </a:lnSpc>
                        <a:spcBef>
                          <a:spcPts val="475"/>
                        </a:spcBef>
                        <a:tabLst/>
                      </a:pP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Cortex-M4</a:t>
                      </a:r>
                      <a:r>
                        <a:rPr sz="1800" kern="0" spc="18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120MHz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ct val="7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b="1" kern="0" spc="-2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Card</a:t>
                      </a:r>
                      <a:r>
                        <a:rPr sz="1800" b="1" kern="0" spc="12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b="1" kern="0" spc="-2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Reader</a:t>
                      </a:r>
                      <a:r>
                        <a:rPr sz="1800" b="1" kern="0" spc="-3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s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13029" algn="l" rtl="0" eaLnBrk="0">
                        <a:lnSpc>
                          <a:spcPts val="2309"/>
                        </a:lnSpc>
                        <a:tabLst/>
                      </a:pP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Magnetic stripe</a:t>
                      </a:r>
                      <a:r>
                        <a:rPr sz="1800" kern="0" spc="7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cards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6045" algn="l" rtl="0" eaLnBrk="0">
                        <a:lnSpc>
                          <a:spcPct val="94000"/>
                        </a:lnSpc>
                        <a:spcBef>
                          <a:spcPts val="15"/>
                        </a:spcBef>
                        <a:tabLst/>
                      </a:pP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Chip</a:t>
                      </a:r>
                      <a:r>
                        <a:rPr sz="1800" kern="0" spc="15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Cards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6045" algn="l" rtl="0" eaLnBrk="0">
                        <a:lnSpc>
                          <a:spcPct val="80000"/>
                        </a:lnSpc>
                        <a:spcBef>
                          <a:spcPts val="432"/>
                        </a:spcBef>
                        <a:tabLst/>
                      </a:pP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Contactless Cards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679" algn="l" rtl="0" eaLnBrk="0">
                        <a:lnSpc>
                          <a:spcPct val="7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800" b="1" kern="0" spc="-4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Keys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2870" algn="l" rtl="0" eaLnBrk="0">
                        <a:lnSpc>
                          <a:spcPts val="2309"/>
                        </a:lnSpc>
                        <a:tabLst/>
                      </a:pP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20</a:t>
                      </a:r>
                      <a:r>
                        <a:rPr sz="1800" kern="0" spc="1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keys for</a:t>
                      </a:r>
                      <a:r>
                        <a:rPr sz="1800" kern="0" spc="16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Numbers,</a:t>
                      </a:r>
                      <a:r>
                        <a:rPr sz="1800" kern="0" spc="16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Lette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rs,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10490" algn="l" rtl="0" eaLnBrk="0">
                        <a:lnSpc>
                          <a:spcPts val="2499"/>
                        </a:lnSpc>
                        <a:spcBef>
                          <a:spcPts val="75"/>
                        </a:spcBef>
                        <a:tabLst/>
                      </a:pP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Functions and</a:t>
                      </a:r>
                      <a:r>
                        <a:rPr sz="1800" kern="0" spc="18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Power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5" algn="l" rtl="0" eaLnBrk="0">
                        <a:lnSpc>
                          <a:spcPct val="8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800" b="1" kern="0" spc="-2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Physical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9220" algn="l" rtl="0" eaLnBrk="0">
                        <a:lnSpc>
                          <a:spcPct val="93000"/>
                        </a:lnSpc>
                        <a:spcBef>
                          <a:spcPts val="476"/>
                        </a:spcBef>
                        <a:tabLst/>
                      </a:pP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119mm</a:t>
                      </a:r>
                      <a:r>
                        <a:rPr sz="1800" kern="0" spc="16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L x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65mm W x</a:t>
                      </a:r>
                      <a:r>
                        <a:rPr sz="1800" kern="0" spc="10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21mm</a:t>
                      </a:r>
                      <a:r>
                        <a:rPr sz="1800" kern="0" spc="15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H</a:t>
                      </a:r>
                      <a:r>
                        <a:rPr sz="1800" kern="0" spc="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         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109g</a:t>
                      </a:r>
                      <a:r>
                        <a:rPr sz="1800" kern="0" spc="1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(</a:t>
                      </a:r>
                      <a:r>
                        <a:rPr sz="1800" kern="0" spc="15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Battery</a:t>
                      </a:r>
                      <a:r>
                        <a:rPr sz="1800" kern="0" spc="16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Included)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5" algn="l" rtl="0" eaLnBrk="0">
                        <a:lnSpc>
                          <a:spcPct val="7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800" b="1" kern="0" spc="-3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Memory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3504" algn="l" rtl="0" eaLnBrk="0">
                        <a:lnSpc>
                          <a:spcPct val="78000"/>
                        </a:lnSpc>
                        <a:spcBef>
                          <a:spcPts val="475"/>
                        </a:spcBef>
                        <a:tabLst/>
                      </a:pPr>
                      <a:r>
                        <a:rPr sz="1800" kern="0" spc="-30" dirty="0">
                          <a:solidFill>
                            <a:srgbClr val="5455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256KB</a:t>
                      </a:r>
                      <a:r>
                        <a:rPr sz="1800" kern="0" spc="170" dirty="0">
                          <a:solidFill>
                            <a:srgbClr val="5455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455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RAM+4MB</a:t>
                      </a:r>
                      <a:r>
                        <a:rPr sz="1800" kern="0" spc="120" dirty="0">
                          <a:solidFill>
                            <a:srgbClr val="5455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455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ROM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7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854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b="1" kern="0" spc="-2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Display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8585" algn="l" rtl="0" eaLnBrk="0">
                        <a:lnSpc>
                          <a:spcPts val="2309"/>
                        </a:lnSpc>
                        <a:tabLst/>
                      </a:pP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(128 x 64)</a:t>
                      </a:r>
                      <a:r>
                        <a:rPr sz="1800" kern="0" spc="2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LCD with</a:t>
                      </a:r>
                      <a:r>
                        <a:rPr sz="1800" kern="0" spc="16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Backlight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800" b="1" kern="0" spc="-1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Communication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10490" algn="l" rtl="0" eaLnBrk="0">
                        <a:lnSpc>
                          <a:spcPct val="78000"/>
                        </a:lnSpc>
                        <a:spcBef>
                          <a:spcPts val="475"/>
                        </a:spcBef>
                        <a:tabLst/>
                      </a:pP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BT5.0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5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800" b="1" kern="0" spc="-3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Ports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9220" algn="l" rtl="0" eaLnBrk="0">
                        <a:lnSpc>
                          <a:spcPct val="78000"/>
                        </a:lnSpc>
                        <a:spcBef>
                          <a:spcPts val="476"/>
                        </a:spcBef>
                        <a:tabLst/>
                      </a:pP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1 x</a:t>
                      </a:r>
                      <a:r>
                        <a:rPr sz="1800" kern="0" spc="9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Type</a:t>
                      </a:r>
                      <a:r>
                        <a:rPr sz="1800" kern="0" spc="9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800" b="1" kern="0" spc="-1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Environmental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2870" algn="l" rtl="0" eaLnBrk="0">
                        <a:lnSpc>
                          <a:spcPct val="78000"/>
                        </a:lnSpc>
                        <a:spcBef>
                          <a:spcPts val="417"/>
                        </a:spcBef>
                        <a:tabLst/>
                      </a:pPr>
                      <a:r>
                        <a:rPr sz="1800" kern="0" spc="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Operating 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Temperature</a:t>
                      </a:r>
                      <a:r>
                        <a:rPr sz="1800" kern="0" spc="17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: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0965" algn="l" rtl="0" eaLnBrk="0">
                        <a:lnSpc>
                          <a:spcPts val="2217"/>
                        </a:lnSpc>
                        <a:tabLst/>
                      </a:pP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0°C to</a:t>
                      </a:r>
                      <a:r>
                        <a:rPr sz="1800" kern="0" spc="8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50°C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2235" algn="l" rtl="0" eaLnBrk="0">
                        <a:lnSpc>
                          <a:spcPct val="75000"/>
                        </a:lnSpc>
                        <a:spcBef>
                          <a:spcPts val="482"/>
                        </a:spcBef>
                        <a:tabLst/>
                      </a:pPr>
                      <a:r>
                        <a:rPr sz="1800" kern="0" spc="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Storage T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emperature</a:t>
                      </a:r>
                      <a:r>
                        <a:rPr sz="1800" kern="0" spc="17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: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1600" algn="l" rtl="0" eaLnBrk="0">
                        <a:lnSpc>
                          <a:spcPts val="2217"/>
                        </a:lnSpc>
                        <a:tabLst/>
                      </a:pP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-20°C to</a:t>
                      </a:r>
                      <a:r>
                        <a:rPr sz="1800" kern="0" spc="10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70°C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854" algn="l" rtl="0" eaLnBrk="0">
                        <a:lnSpc>
                          <a:spcPct val="7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b="1" kern="0" spc="-3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Battery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02870" algn="l" rtl="0" eaLnBrk="0">
                        <a:lnSpc>
                          <a:spcPct val="80000"/>
                        </a:lnSpc>
                        <a:spcBef>
                          <a:spcPts val="432"/>
                        </a:spcBef>
                        <a:tabLst/>
                      </a:pP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3.7V/500mAh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679" algn="l" rtl="0" eaLnBrk="0">
                        <a:lnSpc>
                          <a:spcPct val="8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b="1" kern="0" spc="-4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PIN</a:t>
                      </a:r>
                      <a:r>
                        <a:rPr sz="1800" b="1" kern="0" spc="12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b="1" kern="0" spc="-4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Pad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10490" algn="l" rtl="0" eaLnBrk="0">
                        <a:lnSpc>
                          <a:spcPct val="80000"/>
                        </a:lnSpc>
                        <a:spcBef>
                          <a:spcPts val="432"/>
                        </a:spcBef>
                        <a:tabLst/>
                      </a:pP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Hardware</a:t>
                      </a:r>
                      <a:r>
                        <a:rPr sz="1800" kern="0" spc="25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PIN</a:t>
                      </a:r>
                      <a:r>
                        <a:rPr sz="1800" kern="0" spc="1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Pad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5" algn="l" rtl="0" eaLnBrk="0">
                        <a:lnSpc>
                          <a:spcPct val="8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b="1" kern="0" spc="-10" dirty="0">
                          <a:solidFill>
                            <a:srgbClr val="0062B1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Certifications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92710" indent="10795" algn="l" rtl="0" eaLnBrk="0">
                        <a:lnSpc>
                          <a:spcPct val="94000"/>
                        </a:lnSpc>
                        <a:spcBef>
                          <a:spcPts val="390"/>
                        </a:spcBef>
                        <a:tabLst/>
                      </a:pPr>
                      <a:r>
                        <a:rPr sz="1800" kern="0" spc="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CE,NCC,ROHS/WEEE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;EMV3.0,L1&amp;    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L2, Quickpass,</a:t>
                      </a:r>
                      <a:r>
                        <a:rPr sz="1800" kern="0" spc="15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Paypass,</a:t>
                      </a:r>
                      <a:r>
                        <a:rPr sz="1800" kern="0" spc="17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Pay</a:t>
                      </a:r>
                      <a:r>
                        <a:rPr sz="1800" kern="0" spc="-2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Wave,</a:t>
                      </a:r>
                      <a:r>
                        <a:rPr sz="1800" kern="0" spc="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     </a:t>
                      </a:r>
                      <a:r>
                        <a:rPr sz="1800" kern="0" spc="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AMEX,Rupay,W</a:t>
                      </a:r>
                      <a:r>
                        <a:rPr sz="1800" kern="0" spc="-1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PC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  <a:p>
                      <a:pPr marL="110490" algn="l" rtl="0" eaLnBrk="0">
                        <a:lnSpc>
                          <a:spcPct val="78000"/>
                        </a:lnSpc>
                        <a:spcBef>
                          <a:spcPts val="475"/>
                        </a:spcBef>
                        <a:tabLst/>
                      </a:pPr>
                      <a:r>
                        <a:rPr sz="1800" kern="0" spc="-30" dirty="0">
                          <a:solidFill>
                            <a:srgbClr val="55565A">
                              <a:alpha val="100000"/>
                            </a:srgbClr>
                          </a:solidFill>
                          <a:latin typeface="Arimo"/>
                          <a:ea typeface="Arimo"/>
                          <a:cs typeface="Arimo"/>
                        </a:rPr>
                        <a:t>PCI6.X</a:t>
                      </a:r>
                      <a:endParaRPr sz="1800" dirty="0">
                        <a:latin typeface="Arimo"/>
                        <a:ea typeface="Arimo"/>
                        <a:cs typeface="Arimo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" name="textbox 68"/>
          <p:cNvSpPr/>
          <p:nvPr/>
        </p:nvSpPr>
        <p:spPr>
          <a:xfrm>
            <a:off x="1370153" y="864446"/>
            <a:ext cx="2621280" cy="609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78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4800" kern="0" spc="-40" dirty="0">
                <a:solidFill>
                  <a:srgbClr val="0062B1">
                    <a:alpha val="100000"/>
                  </a:srgbClr>
                </a:solidFill>
                <a:latin typeface="Arial"/>
                <a:ea typeface="Arial"/>
                <a:cs typeface="Arial"/>
              </a:rPr>
              <a:t>K206</a:t>
            </a:r>
            <a:r>
              <a:rPr sz="4800" kern="0" spc="230" dirty="0">
                <a:solidFill>
                  <a:srgbClr val="0062B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-40" dirty="0">
                <a:solidFill>
                  <a:srgbClr val="0062B1">
                    <a:alpha val="100000"/>
                  </a:srgbClr>
                </a:solidFill>
                <a:latin typeface="Arial"/>
                <a:ea typeface="Arial"/>
                <a:cs typeface="Arial"/>
              </a:rPr>
              <a:t>mPOS</a:t>
            </a:r>
            <a:endParaRPr sz="2700" dirty="0">
              <a:latin typeface="Arial"/>
              <a:ea typeface="Arial"/>
              <a:cs typeface="Arial"/>
            </a:endParaRPr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838932" y="9589008"/>
            <a:ext cx="1679446" cy="3581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8288000" cy="7755635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868657" y="8415528"/>
            <a:ext cx="4975860" cy="1060691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972867" y="2677211"/>
            <a:ext cx="5577840" cy="9105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85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7200" kern="0" spc="-3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THANK YOU!</a:t>
            </a:r>
            <a:endParaRPr sz="7200" dirty="0">
              <a:latin typeface="Arial"/>
              <a:ea typeface="Arial"/>
              <a:cs typeface="Arial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621007" y="9301731"/>
            <a:ext cx="4211955" cy="707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7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9850" algn="l" rtl="0" eaLnBrk="0">
              <a:lnSpc>
                <a:spcPct val="81000"/>
              </a:lnSpc>
              <a:tabLst/>
            </a:pPr>
            <a:r>
              <a:rPr sz="3200" kern="0" spc="-20" dirty="0">
                <a:solidFill>
                  <a:srgbClr val="0062B1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NEXGOGLOBAL.COM</a:t>
            </a:r>
            <a:endParaRPr sz="3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047"/>
              </a:lnSpc>
              <a:spcBef>
                <a:spcPts val="220"/>
              </a:spcBef>
              <a:tabLst/>
            </a:pPr>
            <a:r>
              <a:rPr sz="1500" kern="0" spc="-20" dirty="0">
                <a:solidFill>
                  <a:srgbClr val="0062B1">
                    <a:alpha val="100000"/>
                  </a:srgbClr>
                </a:solidFill>
                <a:latin typeface="Arial"/>
                <a:ea typeface="Arial"/>
                <a:cs typeface="Arial"/>
              </a:rPr>
              <a:t>© 2024</a:t>
            </a:r>
            <a:r>
              <a:rPr sz="1500" kern="0" spc="180" dirty="0">
                <a:solidFill>
                  <a:srgbClr val="0062B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-20" dirty="0">
                <a:solidFill>
                  <a:srgbClr val="0062B1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NEXGO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838932" y="9587484"/>
            <a:ext cx="1679446" cy="3611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Acrobat PDFMaker 23 PowerPoint 版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Global Marketing</dc:creator>
  <dcterms:created xsi:type="dcterms:W3CDTF">2024-05-08T16:11:11Z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2024-11-26T14:25:59</vt:filetime>
  </property>
</Properties>
</file>